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media/image07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8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10.jpg" Type="http://schemas.openxmlformats.org/officeDocument/2006/relationships/image" Id="rId3"/><Relationship Target="../media/image11.jp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rETQVDfBQcg" Type="http://schemas.openxmlformats.org/officeDocument/2006/relationships/hyperlink" TargetMode="External" Id="rId4"/><Relationship Target="../media/image04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85829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Rube Goldberg Machine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1893225" x="591975"/>
            <a:ext cy="784799" cx="4150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Built and Designed by: Simon Swetland, Spencer Shifs, Sarah Teel, and Ryan Tavenner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12499" x="5107774"/>
            <a:ext cy="2590126" cx="345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Steps 1 and 2: The Marble</a:t>
            </a:r>
          </a:p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166325" x="457200"/>
            <a:ext cy="3725699" cx="7867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Step 1:</a:t>
            </a:r>
            <a:r>
              <a:rPr sz="1800"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The Marble Elevator</a:t>
            </a:r>
            <a:r>
              <a:rPr sz="1800" lang="en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" name="Shape 32"/>
          <p:cNvCxnSpPr/>
          <p:nvPr/>
        </p:nvCxnSpPr>
        <p:spPr>
          <a:xfrm flipH="1">
            <a:off y="1358475" x="4256425"/>
            <a:ext cy="3341400" cx="2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77824" x="4518950"/>
            <a:ext cy="2817699" cx="211332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/>
        </p:nvSpPr>
        <p:spPr>
          <a:xfrm>
            <a:off y="1217900" x="4401400"/>
            <a:ext cy="522299" cx="441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2: The Funnel and Screw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y="1791275" x="651675"/>
            <a:ext cy="938399" cx="3463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u="sng" b="1" lang="en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marble gets pushed along an escalator-like track</a:t>
            </a: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fueled by a </a:t>
            </a:r>
            <a:r>
              <a:rPr b="1" lang="en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wheel-and-axle system</a:t>
            </a:r>
            <a:r>
              <a:rPr b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It’s</a:t>
            </a:r>
            <a:r>
              <a:rPr b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u="sng" b="1" lang="en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Advantage is 8. 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y="1799800" x="6730050"/>
            <a:ext cy="2893800" cx="204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marble comes out of the elevator and then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gets dropped into the funnel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directs the marble into the screw.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marble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lost 83%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its force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friction.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301224" x="1160475"/>
            <a:ext cy="1699073" cx="2265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Steps 3 and 4:The Pulley and Lever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183075" x="457200"/>
            <a:ext cy="599700" cx="3568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Step 3: The Pulley System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" name="Shape 44"/>
          <p:cNvCxnSpPr/>
          <p:nvPr/>
        </p:nvCxnSpPr>
        <p:spPr>
          <a:xfrm>
            <a:off y="1253900" x="4580525"/>
            <a:ext cy="3522899" cx="25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45" name="Shape 45"/>
          <p:cNvSpPr txBox="1"/>
          <p:nvPr/>
        </p:nvSpPr>
        <p:spPr>
          <a:xfrm>
            <a:off y="1740100" x="562975"/>
            <a:ext cy="1543799" cx="3369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marble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hits a block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which causes it to fall over,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giving the pulley system enough weight to activate.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This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lift up a lever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a golf ball laying on it.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0.0018 Joules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were impacted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the block.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y="1253900" x="4938775"/>
            <a:ext cy="599700" cx="3747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4: The Lever</a:t>
            </a: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t="-19043" b="-11572" r="-3850" l="3850"/>
          <a:stretch/>
        </p:blipFill>
        <p:spPr>
          <a:xfrm>
            <a:off y="3042150" x="5356750"/>
            <a:ext cy="1862599" cx="28830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y="1740100" x="5092325"/>
            <a:ext cy="1301999" cx="3369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pulley system activates, it raises this lever up, allowing a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golf ball resting on the block in the back to roll down.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is a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two lever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mechanical advantage of  1.104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222124" x="1284628"/>
            <a:ext cy="1502649" cx="200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31550" x="457200"/>
            <a:ext cy="11258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Steps 5 and 6: The Golf and Tennis balls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12400" x="448975"/>
            <a:ext cy="3725699" cx="3731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Step 5: The Golf Ball Incline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y="1212400" x="4234200"/>
            <a:ext cy="3572999" cx="9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57" name="Shape 57"/>
          <p:cNvSpPr txBox="1"/>
          <p:nvPr/>
        </p:nvSpPr>
        <p:spPr>
          <a:xfrm>
            <a:off y="1781850" x="560275"/>
            <a:ext cy="1478700" cx="350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golf ball rolls down the lever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falls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onto an incline plane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which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takes the golf ball up to a swivel.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Mechanical Advantage is 3.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26425" x="1123125"/>
            <a:ext cy="1524848" cx="20331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y="1253900" x="4478100"/>
            <a:ext cy="468300" cx="420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6: The Swivel and the Tennis Ball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y="2166575" x="4623175"/>
            <a:ext cy="1059900" cx="4063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golf ball hits the “swivel”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shown below. It is in essence a lever turned upright which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when hit on the top, will throw the bottom forward knocking a tennis ball down onto a lever.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impulse on the swivel is 0.38Ns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401425" x="4657300"/>
            <a:ext cy="1349848" cx="203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453628" x="49982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Steps 7 and 8: The Big Lever and Ending 1: part 1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161800" x="639737"/>
            <a:ext cy="3725699" cx="4012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Step 7: The Big Lever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" name="Shape 68"/>
          <p:cNvCxnSpPr/>
          <p:nvPr/>
        </p:nvCxnSpPr>
        <p:spPr>
          <a:xfrm>
            <a:off y="1253900" x="4606125"/>
            <a:ext cy="36335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69" name="Shape 69"/>
          <p:cNvSpPr txBox="1"/>
          <p:nvPr/>
        </p:nvSpPr>
        <p:spPr>
          <a:xfrm>
            <a:off y="1791275" x="639750"/>
            <a:ext cy="1680300" cx="369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tennis ball drops down, it lands on a large lever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On the side of the lever that the tennis ball falls on to, the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lever drops down letting the tennis ball down onto a plank with a metal pipe on it.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the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side of the lever that gets lifted, the lever hits a blue ball which goes into ending 2.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 on the blue ball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0.424 N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y="1253900" x="4652250"/>
            <a:ext cy="480299" cx="431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8: Ending 1- Part 1: The Fall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y="1787100" x="4879200"/>
            <a:ext cy="1569300" cx="406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tennis ball rolls down the lever, it goes onto a plank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has a pipe standing on it.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tennis ball hits the pipe,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then gets stopped by a nail. Meanwhile,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pipe swings downward towards the pipe hanging at the bottom.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velocity of the pipe is 2.425m/s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655075" x="1413000"/>
            <a:ext cy="1232424" cx="196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471580" x="5089374"/>
            <a:ext cy="1473619" cx="19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4704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Steps 9 and 10: Ending 1- Part 2 and Ending 2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200150" x="457200"/>
            <a:ext cy="3725699" cx="4003799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>
                <a:latin typeface="Times New Roman"/>
                <a:ea typeface="Times New Roman"/>
                <a:cs typeface="Times New Roman"/>
                <a:sym typeface="Times New Roman"/>
              </a:rPr>
              <a:t>Step 9: Ending 1- Part 2: The Bell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0" name="Shape 80"/>
          <p:cNvCxnSpPr/>
          <p:nvPr/>
        </p:nvCxnSpPr>
        <p:spPr>
          <a:xfrm>
            <a:off y="1262425" x="4572000"/>
            <a:ext cy="3684899" cx="8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81" name="Shape 81"/>
          <p:cNvSpPr txBox="1"/>
          <p:nvPr/>
        </p:nvSpPr>
        <p:spPr>
          <a:xfrm>
            <a:off y="2116325" x="635450"/>
            <a:ext cy="2567399" cx="1782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the tennis ball hits the metal and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falls down, it clangs against another rod attached to the wall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making a bell-like noise.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ending 1 of 2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our Rube Goldberg Machine. The amount of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that goes into heat and sound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0.1564J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66950" x="2652675"/>
            <a:ext cy="1263517" cx="1684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Shape 83"/>
          <p:cNvCxnSpPr>
            <a:stCxn id="82" idx="2"/>
          </p:cNvCxnSpPr>
          <p:nvPr/>
        </p:nvCxnSpPr>
        <p:spPr>
          <a:xfrm>
            <a:off y="3130467" x="3495030"/>
            <a:ext cy="539100" cx="5400"/>
          </a:xfrm>
          <a:prstGeom prst="straightConnector1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t="0" b="0" r="0" l="17232"/>
          <a:stretch/>
        </p:blipFill>
        <p:spPr>
          <a:xfrm>
            <a:off y="3669624" x="2776300"/>
            <a:ext cy="1414552" cx="156107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y="1262425" x="4896150"/>
            <a:ext cy="597000" cx="3889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 10: The Finale - Ending 2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y="2064225" x="4921725"/>
            <a:ext cy="1605299" cx="3727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 back to Step 7,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lever lifts hitting a ball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This ball now rolls along a platform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knocking into a whoopie cushion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which falls onto a chair, which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Ryan will sit on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force required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activate the whoopie cushion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 N.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532774" x="5651982"/>
            <a:ext cy="1414548" cx="188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23" fill="hold" presetSubtype="16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presetID="23" fill="hold" presetSubtype="16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Our Energy Transfers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00150" x="457200"/>
            <a:ext cy="1895399" cx="403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>
                <a:latin typeface="Times New Roman"/>
                <a:ea typeface="Times New Roman"/>
                <a:cs typeface="Times New Roman"/>
                <a:sym typeface="Times New Roman"/>
              </a:rPr>
              <a:t>Transfer 1: Potential to Kinetic</a:t>
            </a:r>
          </a:p>
          <a:p>
            <a:pPr>
              <a:spcBef>
                <a:spcPts val="0"/>
              </a:spcBef>
              <a:buNone/>
            </a:pPr>
            <a:r>
              <a:rPr sz="1400" lang="en">
                <a:latin typeface="Times New Roman"/>
                <a:ea typeface="Times New Roman"/>
                <a:cs typeface="Times New Roman"/>
                <a:sym typeface="Times New Roman"/>
              </a:rPr>
              <a:t>When the </a:t>
            </a:r>
            <a:r>
              <a:rPr u="sng" b="1" sz="1400" lang="en" i="1">
                <a:latin typeface="Times New Roman"/>
                <a:ea typeface="Times New Roman"/>
                <a:cs typeface="Times New Roman"/>
                <a:sym typeface="Times New Roman"/>
              </a:rPr>
              <a:t>marble reaches the top of the elevator,</a:t>
            </a:r>
            <a:r>
              <a:rPr sz="1400" lang="en">
                <a:latin typeface="Times New Roman"/>
                <a:ea typeface="Times New Roman"/>
                <a:cs typeface="Times New Roman"/>
                <a:sym typeface="Times New Roman"/>
              </a:rPr>
              <a:t> its energy is </a:t>
            </a:r>
            <a:r>
              <a:rPr u="sng" b="1" sz="1400" lang="en" i="1">
                <a:latin typeface="Times New Roman"/>
                <a:ea typeface="Times New Roman"/>
                <a:cs typeface="Times New Roman"/>
                <a:sym typeface="Times New Roman"/>
              </a:rPr>
              <a:t>Potential Energy</a:t>
            </a:r>
            <a:r>
              <a:rPr sz="1400" lang="en">
                <a:latin typeface="Times New Roman"/>
                <a:ea typeface="Times New Roman"/>
                <a:cs typeface="Times New Roman"/>
                <a:sym typeface="Times New Roman"/>
              </a:rPr>
              <a:t>. When it is </a:t>
            </a:r>
            <a:r>
              <a:rPr u="sng" b="1" sz="1400" lang="en" i="1">
                <a:latin typeface="Times New Roman"/>
                <a:ea typeface="Times New Roman"/>
                <a:cs typeface="Times New Roman"/>
                <a:sym typeface="Times New Roman"/>
              </a:rPr>
              <a:t>released into the funnel and screw, this turns into Kinetic Energy</a:t>
            </a:r>
            <a:r>
              <a:rPr sz="1400" lang="en"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</a:p>
        </p:txBody>
      </p:sp>
      <p:cxnSp>
        <p:nvCxnSpPr>
          <p:cNvPr id="94" name="Shape 94"/>
          <p:cNvCxnSpPr/>
          <p:nvPr/>
        </p:nvCxnSpPr>
        <p:spPr>
          <a:xfrm>
            <a:off y="1201550" x="4592375"/>
            <a:ext cy="3879600" cx="10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95" name="Shape 95"/>
          <p:cNvCxnSpPr/>
          <p:nvPr/>
        </p:nvCxnSpPr>
        <p:spPr>
          <a:xfrm rot="10800000" flipH="1">
            <a:off y="3166774" x="468400"/>
            <a:ext cy="10200" cx="8380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96" name="Shape 96"/>
          <p:cNvSpPr txBox="1"/>
          <p:nvPr/>
        </p:nvSpPr>
        <p:spPr>
          <a:xfrm>
            <a:off y="1230750" x="4704550"/>
            <a:ext cy="1834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 2: Kinetic to Kinetic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the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marble comes down the screw, it gains Kinetic Energy.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When it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hits the block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bottom, this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transfers over the Kinetic Energy from one item to another.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y="3299175" x="478575"/>
            <a:ext cy="1700399" cx="4011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 3: Kinetic to Potential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 crank the marble elevator, it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lifts a marble up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it. This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transfers the Kinetic Energy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your hand cranking i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nto Potential Energy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marble gaining height.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y="3278800" x="4704475"/>
            <a:ext cy="1700399" cx="357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 4: Kinetic to Heat: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 previously mentioned, th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marble goes down a screw.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it goes down,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83% of its force is lost to friction.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This force lost to </a:t>
            </a:r>
            <a:r>
              <a:rPr u="sng" b="1"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friction turns into heat.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>
            <a:hlinkClick r:id="rId4"/>
          </p:cNvPr>
          <p:cNvSpPr/>
          <p:nvPr/>
        </p:nvSpPr>
        <p:spPr>
          <a:xfrm>
            <a:off y="36750" x="1450540"/>
            <a:ext cy="4925850" cx="6567808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728898" x="457200"/>
            <a:ext cy="12093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6000" lang="en"/>
              <a:t>Thank You For Watching!!!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849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Spencer Shifs, Simon Swetland, Ryan Tavenner, and Sarah Teel</a:t>
            </a:r>
          </a:p>
          <a:p>
            <a:pPr algn="l" rtl="0" lvl="0" marR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rtl="0"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y="3052700" x="565200"/>
            <a:ext cy="1469699" cx="8121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-"/>
            </a:pPr>
            <a:r>
              <a:rPr sz="3000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Music:</a:t>
            </a:r>
          </a:p>
          <a:p>
            <a:pPr rtl="0" lvl="1" indent="-419100" marL="91440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-"/>
            </a:pPr>
            <a:r>
              <a:rPr sz="3000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Tristam: Once Again</a:t>
            </a:r>
          </a:p>
          <a:p>
            <a:pPr lvl="1" indent="-419100" marL="91440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-"/>
            </a:pPr>
            <a:r>
              <a:rPr sz="3000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Tristam &amp; Braken: Frame of Mind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16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